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57" r:id="rId4"/>
    <p:sldId id="258" r:id="rId5"/>
    <p:sldId id="259" r:id="rId6"/>
    <p:sldId id="264" r:id="rId7"/>
    <p:sldId id="265" r:id="rId8"/>
    <p:sldId id="262" r:id="rId9"/>
    <p:sldId id="261" r:id="rId10"/>
    <p:sldId id="266" r:id="rId11"/>
    <p:sldId id="260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3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191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719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130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998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531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172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631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799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842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4176"/>
            <a:ext cx="212598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504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3008"/>
            <a:ext cx="212598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074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104BDD-8EC7-4055-92C4-FC9ED3798369}" type="datetimeFigureOut">
              <a:rPr lang="sl-SI" smtClean="0"/>
              <a:t>20.3.2015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E38FE34-2FC3-4246-8CEB-C2BD9E85E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56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herry#Growing_seaso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groruse.si/sadno-drevje/cesnje_in_visnje/bolezni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l-SI" sz="96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ČEŠNJA</a:t>
            </a:r>
            <a:endParaRPr lang="sl-SI" sz="9600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25010" y="4670246"/>
            <a:ext cx="8318989" cy="1999114"/>
          </a:xfrm>
        </p:spPr>
        <p:txBody>
          <a:bodyPr/>
          <a:lstStyle/>
          <a:p>
            <a:r>
              <a:rPr lang="sl-SI" sz="2800" dirty="0">
                <a:solidFill>
                  <a:schemeClr val="bg1"/>
                </a:solidFill>
              </a:rPr>
              <a:t>rdeče koščičasto sadje</a:t>
            </a:r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LEA BIZJAK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7895" y1="34564" x2="37895" y2="34564"/>
                        <a14:foregroundMark x1="68070" y1="8389" x2="68070" y2="8389"/>
                        <a14:foregroundMark x1="47018" y1="6711" x2="47018" y2="6711"/>
                        <a14:foregroundMark x1="38246" y1="5369" x2="82456" y2="8725"/>
                        <a14:foregroundMark x1="65614" y1="50000" x2="78246" y2="9732"/>
                        <a14:foregroundMark x1="81754" y1="7718" x2="92632" y2="278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96952"/>
            <a:ext cx="3135834" cy="327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64479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78" y="0"/>
            <a:ext cx="4579522" cy="343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7"/>
            <a:ext cx="4564478" cy="30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60" y="3429000"/>
            <a:ext cx="256844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1840"/>
            <a:ext cx="6575560" cy="343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2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6241896" cy="531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5486400" cy="1410472"/>
          </a:xfrm>
        </p:spPr>
        <p:txBody>
          <a:bodyPr>
            <a:normAutofit/>
          </a:bodyPr>
          <a:lstStyle/>
          <a:p>
            <a:r>
              <a:rPr lang="sl-SI" sz="8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VIRI</a:t>
            </a:r>
            <a:endParaRPr lang="sl-SI" sz="8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467544" y="1988840"/>
            <a:ext cx="5843867" cy="3595806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>
                    <a:lumMod val="60000"/>
                    <a:lumOff val="40000"/>
                  </a:schemeClr>
                </a:solidFill>
                <a:hlinkClick r:id="rId3"/>
              </a:rPr>
              <a:t>http://</a:t>
            </a:r>
            <a:r>
              <a:rPr lang="sl-SI" dirty="0" smtClean="0">
                <a:solidFill>
                  <a:schemeClr val="tx1">
                    <a:lumMod val="60000"/>
                    <a:lumOff val="40000"/>
                  </a:schemeClr>
                </a:solidFill>
                <a:hlinkClick r:id="rId3"/>
              </a:rPr>
              <a:t>en.wikipedia.org/wiki/Cherry#Growing_season</a:t>
            </a:r>
            <a:endParaRPr lang="sl-SI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>
                    <a:lumMod val="60000"/>
                    <a:lumOff val="40000"/>
                  </a:schemeClr>
                </a:solidFill>
                <a:hlinkClick r:id="rId4"/>
              </a:rPr>
              <a:t>http://www.agroruse.si/sadno-drevje/cesnje_in_visnje/bolezni</a:t>
            </a:r>
            <a:r>
              <a:rPr lang="sl-SI" dirty="0" smtClean="0">
                <a:solidFill>
                  <a:schemeClr val="tx1">
                    <a:lumMod val="60000"/>
                    <a:lumOff val="40000"/>
                  </a:schemeClr>
                </a:solidFill>
                <a:hlinkClick r:id="rId4"/>
              </a:rPr>
              <a:t>/</a:t>
            </a:r>
            <a:endParaRPr lang="sl-SI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Klaus </a:t>
            </a:r>
            <a:r>
              <a:rPr lang="sl-SI" dirty="0" err="1" smtClean="0">
                <a:solidFill>
                  <a:schemeClr val="accent4">
                    <a:lumMod val="50000"/>
                  </a:schemeClr>
                </a:solidFill>
              </a:rPr>
              <a:t>Oberbeil</a:t>
            </a: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, Christiane </a:t>
            </a:r>
            <a:r>
              <a:rPr lang="sl-SI" dirty="0" err="1" smtClean="0">
                <a:solidFill>
                  <a:schemeClr val="accent4">
                    <a:lumMod val="50000"/>
                  </a:schemeClr>
                </a:solidFill>
              </a:rPr>
              <a:t>Lentz</a:t>
            </a: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. Zdravilna moč sadja in zelenjave. Prešernova družba. Ljubljana 2007. Str. 28, 29.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sl-SI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07504" y="836712"/>
            <a:ext cx="6181282" cy="1440160"/>
          </a:xfrm>
        </p:spPr>
        <p:txBody>
          <a:bodyPr>
            <a:noAutofit/>
          </a:bodyPr>
          <a:lstStyle/>
          <a:p>
            <a:r>
              <a:rPr lang="sl-SI" sz="6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ČEŠNJA (DREVO)</a:t>
            </a:r>
            <a:endParaRPr lang="sl-SI" sz="6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-15984" y="2132856"/>
            <a:ext cx="6676216" cy="3955846"/>
          </a:xfrm>
        </p:spPr>
        <p:txBody>
          <a:bodyPr>
            <a:normAutofit fontScale="92500"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Višina: do 20 m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Debelina: do 0,5 m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Življenjska doba: </a:t>
            </a:r>
            <a:r>
              <a:rPr lang="sl-SI" dirty="0" smtClean="0">
                <a:solidFill>
                  <a:schemeClr val="bg1"/>
                </a:solidFill>
              </a:rPr>
              <a:t>ne </a:t>
            </a:r>
            <a:r>
              <a:rPr lang="sl-SI" dirty="0">
                <a:solidFill>
                  <a:schemeClr val="bg1"/>
                </a:solidFill>
              </a:rPr>
              <a:t>presežejo 20 let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Skorja: rdečkasto rumene barve, gladka s prečnimi črtami, s starostjo se prične prečno luščiti </a:t>
            </a:r>
            <a:endParaRPr lang="sl-SI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Listi</a:t>
            </a:r>
            <a:r>
              <a:rPr lang="sl-SI" dirty="0">
                <a:solidFill>
                  <a:schemeClr val="bg1"/>
                </a:solidFill>
              </a:rPr>
              <a:t>: enostavni, </a:t>
            </a:r>
            <a:r>
              <a:rPr lang="sl-SI" dirty="0" smtClean="0">
                <a:solidFill>
                  <a:schemeClr val="bg1"/>
                </a:solidFill>
              </a:rPr>
              <a:t>pecljati, </a:t>
            </a:r>
            <a:r>
              <a:rPr lang="sl-SI" dirty="0">
                <a:solidFill>
                  <a:schemeClr val="bg1"/>
                </a:solidFill>
              </a:rPr>
              <a:t>najprej dlakavi, pozneje goli, z razvejanimi žilami, do 10 cm dolgi in 5 cm </a:t>
            </a:r>
            <a:r>
              <a:rPr lang="sl-SI" dirty="0" smtClean="0">
                <a:solidFill>
                  <a:schemeClr val="bg1"/>
                </a:solidFill>
              </a:rPr>
              <a:t>široki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Cvet</a:t>
            </a:r>
            <a:r>
              <a:rPr lang="sl-SI" dirty="0">
                <a:solidFill>
                  <a:schemeClr val="bg1"/>
                </a:solidFill>
              </a:rPr>
              <a:t>: bele barve, sestavljen iz pet venčnih in čašnih listov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Čas cvetenja: april, </a:t>
            </a:r>
            <a:r>
              <a:rPr lang="sl-SI" dirty="0" smtClean="0">
                <a:solidFill>
                  <a:schemeClr val="bg1"/>
                </a:solidFill>
              </a:rPr>
              <a:t>maj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smtClean="0">
                <a:solidFill>
                  <a:schemeClr val="bg1"/>
                </a:solidFill>
              </a:rPr>
              <a:t>dragocen </a:t>
            </a:r>
            <a:r>
              <a:rPr lang="sl-SI" dirty="0">
                <a:solidFill>
                  <a:schemeClr val="bg1"/>
                </a:solidFill>
              </a:rPr>
              <a:t>les ~ glasbila</a:t>
            </a:r>
          </a:p>
          <a:p>
            <a:pPr>
              <a:buClr>
                <a:schemeClr val="bg1"/>
              </a:buClr>
            </a:pPr>
            <a:endParaRPr lang="sl-SI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6204182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2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764704"/>
            <a:ext cx="5486400" cy="1296144"/>
          </a:xfrm>
        </p:spPr>
        <p:txBody>
          <a:bodyPr>
            <a:normAutofit/>
          </a:bodyPr>
          <a:lstStyle/>
          <a:p>
            <a:r>
              <a:rPr lang="sl-SI" sz="8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OPIS</a:t>
            </a:r>
            <a:endParaRPr lang="sl-SI" sz="8000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6311411" cy="3883838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sl-SI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posebna sadna aroma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zelo zdrave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družina rožnic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rdeče, črne in bele sorte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višnja je sorodna češnji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sočen s koščico, sprva zelen nato rdeč ob zrelosti pa črn, velik okrog 1 cm</a:t>
            </a:r>
            <a:endParaRPr lang="sl-SI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endParaRPr lang="sl-SI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80" y="836712"/>
            <a:ext cx="4417008" cy="4392487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50000"/>
                <a:lumOff val="50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317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6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764704"/>
            <a:ext cx="5486400" cy="1296144"/>
          </a:xfrm>
        </p:spPr>
        <p:txBody>
          <a:bodyPr>
            <a:normAutofit/>
          </a:bodyPr>
          <a:lstStyle/>
          <a:p>
            <a:r>
              <a:rPr lang="sl-SI" sz="8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IZVOR</a:t>
            </a:r>
            <a:endParaRPr lang="sl-SI" sz="8000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6311411" cy="3883838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rednja Azija in južna Evropa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razširjene po vsem svetu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številne sorte razvite iz divje oblike češnje</a:t>
            </a:r>
            <a:endParaRPr lang="sl-SI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914" r="16427" b="-914"/>
          <a:stretch/>
        </p:blipFill>
        <p:spPr bwMode="auto">
          <a:xfrm>
            <a:off x="5364088" y="878632"/>
            <a:ext cx="3755504" cy="3732050"/>
          </a:xfrm>
          <a:prstGeom prst="ellipse">
            <a:avLst/>
          </a:prstGeom>
          <a:noFill/>
          <a:ln w="34925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61250"/>
            <a:ext cx="3586410" cy="527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2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764704"/>
            <a:ext cx="5486400" cy="1296144"/>
          </a:xfrm>
        </p:spPr>
        <p:txBody>
          <a:bodyPr>
            <a:noAutofit/>
          </a:bodyPr>
          <a:lstStyle/>
          <a:p>
            <a:r>
              <a:rPr lang="sl-SI" sz="96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¡¡¡          !!!</a:t>
            </a:r>
            <a:endParaRPr lang="sl-SI" sz="9600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6311411" cy="3883838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Koščice vsebujejo klorovodikovo kislino in snovi ki se pod vplivom črevesnih encimov razgradijo v klorovodikovo kislino. Kljub temu ena ali dve pogoltnjeni peški ne pomenita nevarnosti!</a:t>
            </a:r>
            <a:endParaRPr lang="sl-SI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8960"/>
            <a:ext cx="3888432" cy="303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6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07504" y="836712"/>
            <a:ext cx="6181282" cy="1368152"/>
          </a:xfrm>
        </p:spPr>
        <p:txBody>
          <a:bodyPr>
            <a:normAutofit/>
          </a:bodyPr>
          <a:lstStyle/>
          <a:p>
            <a:r>
              <a:rPr lang="sl-SI" sz="8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BOLEZNI</a:t>
            </a:r>
            <a:endParaRPr lang="sl-SI" sz="8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07504" y="2276872"/>
            <a:ext cx="6264696" cy="3528392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err="1" smtClean="0">
                <a:solidFill>
                  <a:schemeClr val="bg1"/>
                </a:solidFill>
              </a:rPr>
              <a:t>n</a:t>
            </a:r>
            <a:r>
              <a:rPr lang="it-IT" dirty="0" err="1" smtClean="0">
                <a:solidFill>
                  <a:schemeClr val="bg1"/>
                </a:solidFill>
              </a:rPr>
              <a:t>apada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liste, </a:t>
            </a:r>
            <a:r>
              <a:rPr lang="it-IT" dirty="0" err="1">
                <a:solidFill>
                  <a:schemeClr val="bg1"/>
                </a:solidFill>
              </a:rPr>
              <a:t>mlade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poganjke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vejice</a:t>
            </a:r>
            <a:r>
              <a:rPr lang="it-IT" dirty="0">
                <a:solidFill>
                  <a:schemeClr val="bg1"/>
                </a:solidFill>
              </a:rPr>
              <a:t> in </a:t>
            </a:r>
            <a:r>
              <a:rPr lang="it-IT" dirty="0" err="1" smtClean="0">
                <a:solidFill>
                  <a:schemeClr val="bg1"/>
                </a:solidFill>
              </a:rPr>
              <a:t>plodove</a:t>
            </a:r>
            <a:endParaRPr lang="sl-SI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Plodova </a:t>
            </a:r>
            <a:r>
              <a:rPr lang="sl-SI" dirty="0" err="1">
                <a:solidFill>
                  <a:schemeClr val="bg1"/>
                </a:solidFill>
              </a:rPr>
              <a:t>monilija</a:t>
            </a:r>
            <a:r>
              <a:rPr lang="sl-SI" dirty="0">
                <a:solidFill>
                  <a:schemeClr val="bg1"/>
                </a:solidFill>
              </a:rPr>
              <a:t> (povzroča propadanje cvetov, listov </a:t>
            </a:r>
            <a:r>
              <a:rPr lang="sl-SI">
                <a:solidFill>
                  <a:schemeClr val="bg1"/>
                </a:solidFill>
              </a:rPr>
              <a:t>in </a:t>
            </a:r>
            <a:r>
              <a:rPr lang="sl-SI" smtClean="0">
                <a:solidFill>
                  <a:schemeClr val="bg1"/>
                </a:solidFill>
              </a:rPr>
              <a:t>poganjkov  </a:t>
            </a:r>
            <a:r>
              <a:rPr lang="sl-SI" dirty="0">
                <a:solidFill>
                  <a:schemeClr val="bg1"/>
                </a:solidFill>
              </a:rPr>
              <a:t>ter gnitje plodov)</a:t>
            </a:r>
            <a:endParaRPr lang="sl-SI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Cvetna </a:t>
            </a:r>
            <a:r>
              <a:rPr lang="sl-SI" dirty="0" err="1">
                <a:solidFill>
                  <a:schemeClr val="bg1"/>
                </a:solidFill>
              </a:rPr>
              <a:t>monilija</a:t>
            </a:r>
            <a:r>
              <a:rPr lang="sl-SI" dirty="0">
                <a:solidFill>
                  <a:schemeClr val="bg1"/>
                </a:solidFill>
              </a:rPr>
              <a:t> (gliva </a:t>
            </a:r>
            <a:r>
              <a:rPr lang="sl-SI" dirty="0" err="1">
                <a:solidFill>
                  <a:schemeClr val="bg1"/>
                </a:solidFill>
              </a:rPr>
              <a:t>Monilinia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laxa</a:t>
            </a:r>
            <a:r>
              <a:rPr lang="sl-SI" dirty="0">
                <a:solidFill>
                  <a:schemeClr val="bg1"/>
                </a:solidFill>
              </a:rPr>
              <a:t> lahko prodira v še zaprt cvet, ko se začnejo kazati cvetni </a:t>
            </a:r>
            <a:r>
              <a:rPr lang="sl-SI" dirty="0" smtClean="0">
                <a:solidFill>
                  <a:schemeClr val="bg1"/>
                </a:solidFill>
              </a:rPr>
              <a:t>listi)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Sadna gniloba (Dozorevajoči in zreli plodovi začno gniti okoli ranice, skozi katero je gliva prodrla v notranjost)</a:t>
            </a:r>
            <a:endParaRPr lang="sl-SI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v-SE" dirty="0">
                <a:solidFill>
                  <a:schemeClr val="bg1"/>
                </a:solidFill>
              </a:rPr>
              <a:t>Češnjeva listna </a:t>
            </a:r>
            <a:r>
              <a:rPr lang="sv-SE" dirty="0" smtClean="0">
                <a:solidFill>
                  <a:schemeClr val="bg1"/>
                </a:solidFill>
              </a:rPr>
              <a:t>pegavost</a:t>
            </a:r>
            <a:endParaRPr lang="sl-SI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4"/>
            <a:ext cx="2987824" cy="224086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20" y="3861048"/>
            <a:ext cx="3048000" cy="2286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28" y="2132856"/>
            <a:ext cx="2932272" cy="21992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07504" y="836712"/>
            <a:ext cx="6181282" cy="1368152"/>
          </a:xfrm>
        </p:spPr>
        <p:txBody>
          <a:bodyPr>
            <a:normAutofit/>
          </a:bodyPr>
          <a:lstStyle/>
          <a:p>
            <a:r>
              <a:rPr lang="sl-SI" sz="8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SORTE</a:t>
            </a:r>
            <a:endParaRPr lang="sl-SI" sz="8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07504" y="2276872"/>
            <a:ext cx="6624736" cy="3816424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/>
              <a:t>CASINOVA (sredina maja)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/>
              <a:t>VIGRED(začetek junija)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/>
              <a:t>MERTON GLORY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/>
              <a:t>KORDIA (konec junija)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sl-SI" dirty="0" smtClean="0"/>
              <a:t>REGINA (začetek julija)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64704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764704"/>
            <a:ext cx="1932384" cy="19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20" y="2669703"/>
            <a:ext cx="2750351" cy="20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70" y="2697088"/>
            <a:ext cx="2704669" cy="202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9"/>
          <a:stretch/>
        </p:blipFill>
        <p:spPr bwMode="auto">
          <a:xfrm>
            <a:off x="5292080" y="4135425"/>
            <a:ext cx="1944216" cy="193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aven puščični povezovalnik 2"/>
          <p:cNvCxnSpPr/>
          <p:nvPr/>
        </p:nvCxnSpPr>
        <p:spPr>
          <a:xfrm flipV="1">
            <a:off x="1835696" y="1484784"/>
            <a:ext cx="2232248" cy="9361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 flipV="1">
            <a:off x="1475656" y="1952836"/>
            <a:ext cx="4909414" cy="900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>
            <a:off x="2555776" y="3356992"/>
            <a:ext cx="2304256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 flipV="1">
            <a:off x="1475656" y="3573016"/>
            <a:ext cx="5760640" cy="13832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>
            <a:off x="1259632" y="4365104"/>
            <a:ext cx="4536504" cy="10801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77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7120" y="836712"/>
            <a:ext cx="6613330" cy="1296144"/>
          </a:xfrm>
        </p:spPr>
        <p:txBody>
          <a:bodyPr>
            <a:normAutofit/>
          </a:bodyPr>
          <a:lstStyle/>
          <a:p>
            <a:r>
              <a:rPr lang="sl-SI" sz="8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RECEPT</a:t>
            </a:r>
            <a:endParaRPr lang="sl-SI" sz="8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07504" y="1988840"/>
            <a:ext cx="6203907" cy="396044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sl-SI" dirty="0"/>
          </a:p>
        </p:txBody>
      </p:sp>
      <p:pic>
        <p:nvPicPr>
          <p:cNvPr id="4098" name="Picture 2" descr="C:\Users\darko\Documents\20150318_181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t="6664" r="16807" b="7304"/>
          <a:stretch/>
        </p:blipFill>
        <p:spPr bwMode="auto">
          <a:xfrm>
            <a:off x="3707904" y="772696"/>
            <a:ext cx="3275856" cy="53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9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561" y="-1"/>
            <a:ext cx="4352639" cy="326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6464"/>
            <a:ext cx="5212824" cy="325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4" y="4949984"/>
            <a:ext cx="2571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62" y="4219452"/>
            <a:ext cx="4216237" cy="263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3264478"/>
            <a:ext cx="2546598" cy="190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64478"/>
            <a:ext cx="4752528" cy="36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67" y="3264479"/>
            <a:ext cx="3810133" cy="21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9" b="98668" l="4902" r="95449">
                        <a14:foregroundMark x1="21007" y1="74858" x2="27877" y2="96287"/>
                        <a14:foregroundMark x1="4902" y1="73073" x2="16849" y2="65646"/>
                        <a14:foregroundMark x1="49934" y1="12075" x2="86696" y2="25170"/>
                        <a14:foregroundMark x1="95449" y1="24575" x2="95449" y2="24575"/>
                        <a14:foregroundMark x1="10416" y1="1077" x2="20088" y2="20408"/>
                        <a14:foregroundMark x1="25602" y1="97477" x2="33873" y2="98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32238"/>
            <a:ext cx="331692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0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kvir">
  <a:themeElements>
    <a:clrScheme name="Po meri 9">
      <a:dk1>
        <a:srgbClr val="FE70FF"/>
      </a:dk1>
      <a:lt1>
        <a:srgbClr val="000000"/>
      </a:lt1>
      <a:dk2>
        <a:srgbClr val="FFCA9F"/>
      </a:dk2>
      <a:lt2>
        <a:srgbClr val="DEF5FA"/>
      </a:lt2>
      <a:accent1>
        <a:srgbClr val="EB0345"/>
      </a:accent1>
      <a:accent2>
        <a:srgbClr val="DA1F28"/>
      </a:accent2>
      <a:accent3>
        <a:srgbClr val="FF0000"/>
      </a:accent3>
      <a:accent4>
        <a:srgbClr val="FF99FF"/>
      </a:accent4>
      <a:accent5>
        <a:srgbClr val="44B9E8"/>
      </a:accent5>
      <a:accent6>
        <a:srgbClr val="BF7B89"/>
      </a:accent6>
      <a:hlink>
        <a:srgbClr val="CC0099"/>
      </a:hlink>
      <a:folHlink>
        <a:srgbClr val="92D050"/>
      </a:folHlink>
    </a:clrScheme>
    <a:fontScheme name="Okvir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ltan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Predstavitev69</Template>
  <TotalTime>816</TotalTime>
  <Words>295</Words>
  <Application>Microsoft Office PowerPoint</Application>
  <PresentationFormat>Diaprojekcija na zaslonu (4:3)</PresentationFormat>
  <Paragraphs>45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Okvir</vt:lpstr>
      <vt:lpstr>ČEŠNJA</vt:lpstr>
      <vt:lpstr>ČEŠNJA (DREVO)</vt:lpstr>
      <vt:lpstr>OPIS</vt:lpstr>
      <vt:lpstr>IZVOR</vt:lpstr>
      <vt:lpstr>¡¡¡          !!!</vt:lpstr>
      <vt:lpstr>BOLEZNI</vt:lpstr>
      <vt:lpstr>SORTE</vt:lpstr>
      <vt:lpstr>RECEPT</vt:lpstr>
      <vt:lpstr>PowerPointova predstavitev</vt:lpstr>
      <vt:lpstr>PowerPointova predstavitev</vt:lpstr>
      <vt:lpstr>VIRI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ČEŠNJA</dc:title>
  <dc:creator>lea</dc:creator>
  <cp:lastModifiedBy>OSBrestanica</cp:lastModifiedBy>
  <cp:revision>33</cp:revision>
  <dcterms:created xsi:type="dcterms:W3CDTF">2015-03-13T20:18:21Z</dcterms:created>
  <dcterms:modified xsi:type="dcterms:W3CDTF">2015-03-20T12:32:36Z</dcterms:modified>
</cp:coreProperties>
</file>